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6" r:id="rId5"/>
    <p:sldId id="293" r:id="rId6"/>
    <p:sldId id="296" r:id="rId7"/>
    <p:sldId id="262" r:id="rId8"/>
    <p:sldId id="268" r:id="rId9"/>
    <p:sldId id="295" r:id="rId10"/>
    <p:sldId id="290" r:id="rId11"/>
    <p:sldId id="303" r:id="rId12"/>
    <p:sldId id="278" r:id="rId13"/>
    <p:sldId id="292" r:id="rId14"/>
    <p:sldId id="263" r:id="rId15"/>
    <p:sldId id="279" r:id="rId16"/>
    <p:sldId id="306" r:id="rId17"/>
    <p:sldId id="307" r:id="rId18"/>
    <p:sldId id="294" r:id="rId19"/>
    <p:sldId id="297" r:id="rId20"/>
    <p:sldId id="301" r:id="rId21"/>
    <p:sldId id="302" r:id="rId22"/>
    <p:sldId id="299" r:id="rId23"/>
    <p:sldId id="298" r:id="rId24"/>
    <p:sldId id="304" r:id="rId25"/>
    <p:sldId id="30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9A8DDF-6466-4E6B-AB11-52980DC5AAF0}">
          <p14:sldIdLst>
            <p14:sldId id="286"/>
            <p14:sldId id="293"/>
            <p14:sldId id="296"/>
            <p14:sldId id="262"/>
            <p14:sldId id="268"/>
            <p14:sldId id="295"/>
            <p14:sldId id="290"/>
            <p14:sldId id="303"/>
            <p14:sldId id="278"/>
            <p14:sldId id="292"/>
            <p14:sldId id="263"/>
            <p14:sldId id="279"/>
            <p14:sldId id="306"/>
            <p14:sldId id="307"/>
            <p14:sldId id="294"/>
            <p14:sldId id="297"/>
            <p14:sldId id="301"/>
            <p14:sldId id="302"/>
            <p14:sldId id="299"/>
            <p14:sldId id="298"/>
            <p14:sldId id="304"/>
            <p14:sldId id="30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CB1BC-40ED-4489-A198-E049A877FD91}" v="10" dt="2024-01-17T16:02:00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21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6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4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F378-EB25-BE56-C13C-C107610AB93F}"/>
              </a:ext>
            </a:extLst>
          </p:cNvPr>
          <p:cNvSpPr txBox="1">
            <a:spLocks/>
          </p:cNvSpPr>
          <p:nvPr/>
        </p:nvSpPr>
        <p:spPr>
          <a:xfrm>
            <a:off x="4916978" y="1237673"/>
            <a:ext cx="5379468" cy="238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</a:t>
            </a:r>
          </a:p>
          <a:p>
            <a:r>
              <a:rPr lang="en-US" dirty="0"/>
              <a:t>THINKING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C7BC8-217F-CF69-F686-49DE3950ACB5}"/>
              </a:ext>
            </a:extLst>
          </p:cNvPr>
          <p:cNvSpPr txBox="1">
            <a:spLocks/>
          </p:cNvSpPr>
          <p:nvPr/>
        </p:nvSpPr>
        <p:spPr>
          <a:xfrm>
            <a:off x="4916978" y="2798545"/>
            <a:ext cx="5486400" cy="1066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COMBINATIONAL CIRCUITS &amp; ITS APPLICATIONS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63CF7-12C1-9D2C-FAEB-FA345E7088B0}"/>
              </a:ext>
            </a:extLst>
          </p:cNvPr>
          <p:cNvSpPr txBox="1"/>
          <p:nvPr/>
        </p:nvSpPr>
        <p:spPr>
          <a:xfrm>
            <a:off x="4916978" y="3865418"/>
            <a:ext cx="6234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/>
              <a:t>Nanthan</a:t>
            </a:r>
            <a:r>
              <a:rPr lang="en-US" dirty="0"/>
              <a:t> Shetty(RVCE23BCS408)</a:t>
            </a:r>
          </a:p>
          <a:p>
            <a:r>
              <a:rPr lang="en-US" sz="1800" dirty="0"/>
              <a:t>Manoj Kumar BV</a:t>
            </a:r>
            <a:r>
              <a:rPr lang="en-US" dirty="0"/>
              <a:t>(RVCE23BCS409)</a:t>
            </a:r>
            <a:endParaRPr lang="en-US" sz="1800" dirty="0"/>
          </a:p>
          <a:p>
            <a:r>
              <a:rPr lang="en-US" dirty="0"/>
              <a:t>Adnan(RVCE23BCS4)</a:t>
            </a:r>
          </a:p>
          <a:p>
            <a:r>
              <a:rPr lang="en-US" sz="1800" dirty="0"/>
              <a:t>Ujjwal SG</a:t>
            </a:r>
            <a:r>
              <a:rPr lang="en-US" dirty="0"/>
              <a:t>(RVCE23BCS421)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1915D4-A86F-FF43-1EF4-4CA9896A0F45}"/>
              </a:ext>
            </a:extLst>
          </p:cNvPr>
          <p:cNvSpPr txBox="1"/>
          <p:nvPr/>
        </p:nvSpPr>
        <p:spPr>
          <a:xfrm>
            <a:off x="1311509" y="348826"/>
            <a:ext cx="10076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Are there specific resources or tools you find helpful in understanding combinational circuits? (e.g., textbooks, online platforms, etc.)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422CEE1C-63D6-0C08-A3B9-6B4F4578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1" y="1295252"/>
            <a:ext cx="5100595" cy="1943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6A776-1EF5-1857-5BD5-5DC18D11FCE2}"/>
              </a:ext>
            </a:extLst>
          </p:cNvPr>
          <p:cNvSpPr txBox="1"/>
          <p:nvPr/>
        </p:nvSpPr>
        <p:spPr>
          <a:xfrm>
            <a:off x="1311509" y="3538431"/>
            <a:ext cx="8511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challenges do you face when integrating combinational circuits into larger digital systems or processors?</a:t>
            </a:r>
          </a:p>
        </p:txBody>
      </p:sp>
      <p:pic>
        <p:nvPicPr>
          <p:cNvPr id="8" name="Picture 7" descr="A pie chart with numbers and a number of percentages&#10;&#10;Description automatically generated">
            <a:extLst>
              <a:ext uri="{FF2B5EF4-FFF2-40B4-BE49-F238E27FC236}">
                <a16:creationId xmlns:a16="http://schemas.microsoft.com/office/drawing/2014/main" id="{9EA9E3FC-4274-1054-D978-343BFE225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90" y="4383874"/>
            <a:ext cx="5100595" cy="18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6875"/>
            <a:ext cx="6800850" cy="1325880"/>
          </a:xfrm>
        </p:spPr>
        <p:txBody>
          <a:bodyPr/>
          <a:lstStyle/>
          <a:p>
            <a:r>
              <a:rPr lang="en-US" dirty="0"/>
              <a:t>Survey FINDINGS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3FF72-DB34-4BB6-A010-93B275EE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13291-3BED-433C-95D4-9FD6E28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fld id="{B5CEABB6-07DC-46E8-9B57-56EC44A396E5}" type="slidenum">
              <a:rPr lang="en-US" smtClean="0"/>
              <a:pPr marL="171450" indent="-171450">
                <a:buFont typeface="Arial" panose="020B0604020202020204" pitchFamily="34" charset="0"/>
                <a:buChar char="•"/>
              </a:pPr>
              <a:t>11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61FB0-3F48-AB96-835C-3657511AF64F}"/>
              </a:ext>
            </a:extLst>
          </p:cNvPr>
          <p:cNvSpPr txBox="1"/>
          <p:nvPr/>
        </p:nvSpPr>
        <p:spPr>
          <a:xfrm>
            <a:off x="914400" y="16198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participants had a </a:t>
            </a:r>
            <a:r>
              <a:rPr lang="en-US" b="1" dirty="0"/>
              <a:t>moderate level of familiarity</a:t>
            </a:r>
            <a:r>
              <a:rPr lang="en-US" dirty="0"/>
              <a:t> with digital logic concepts.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16D9C5-5A6F-CCB2-4271-FF148EADE7A3}"/>
              </a:ext>
            </a:extLst>
          </p:cNvPr>
          <p:cNvSpPr txBox="1"/>
          <p:nvPr/>
        </p:nvSpPr>
        <p:spPr>
          <a:xfrm>
            <a:off x="914400" y="262554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explanations of combinational circuits, with some participants showing a solid grasp, while others found certain aspects challenging.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511F3B-421A-CAF4-EE9D-DD2C57A3C24A}"/>
              </a:ext>
            </a:extLst>
          </p:cNvPr>
          <p:cNvSpPr txBox="1"/>
          <p:nvPr/>
        </p:nvSpPr>
        <p:spPr>
          <a:xfrm>
            <a:off x="914400" y="39824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used a mix of textbooks, online resources, and lectures to study 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A4B250-3C88-4428-13FE-09CB4D00E1C0}"/>
              </a:ext>
            </a:extLst>
          </p:cNvPr>
          <p:cNvSpPr txBox="1"/>
          <p:nvPr/>
        </p:nvSpPr>
        <p:spPr>
          <a:xfrm>
            <a:off x="914400" y="50828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expressed a preference for interactive learning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E318124-3EA8-8F6B-A7BC-B6C941FE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5051" r="728" b="13939"/>
          <a:stretch/>
        </p:blipFill>
        <p:spPr>
          <a:xfrm>
            <a:off x="1551709" y="858983"/>
            <a:ext cx="9573491" cy="555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21281-3CF0-2FA3-9231-5E48C1894510}"/>
              </a:ext>
            </a:extLst>
          </p:cNvPr>
          <p:cNvSpPr txBox="1"/>
          <p:nvPr/>
        </p:nvSpPr>
        <p:spPr>
          <a:xfrm>
            <a:off x="3193472" y="258679"/>
            <a:ext cx="62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STUDENTS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text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EEC6876-2814-90C6-90A2-1220F7FAB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" t="4849" r="1009" b="15151"/>
          <a:stretch/>
        </p:blipFill>
        <p:spPr>
          <a:xfrm>
            <a:off x="1627910" y="1011382"/>
            <a:ext cx="9601200" cy="548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419D7-255A-B6F0-F1CC-456A421FA180}"/>
              </a:ext>
            </a:extLst>
          </p:cNvPr>
          <p:cNvSpPr txBox="1"/>
          <p:nvPr/>
        </p:nvSpPr>
        <p:spPr>
          <a:xfrm>
            <a:off x="3048000" y="360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EDUCATORS</a:t>
            </a:r>
          </a:p>
        </p:txBody>
      </p:sp>
    </p:spTree>
    <p:extLst>
      <p:ext uri="{BB962C8B-B14F-4D97-AF65-F5344CB8AC3E}">
        <p14:creationId xmlns:p14="http://schemas.microsoft.com/office/powerpoint/2010/main" val="1931144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7B74DB0-6923-7133-D5E3-CC1669150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" t="5860" r="1151" b="13939"/>
          <a:stretch/>
        </p:blipFill>
        <p:spPr>
          <a:xfrm>
            <a:off x="1593272" y="969818"/>
            <a:ext cx="9559637" cy="5500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3475E-5412-2219-CAB2-DEC1B733F379}"/>
              </a:ext>
            </a:extLst>
          </p:cNvPr>
          <p:cNvSpPr txBox="1"/>
          <p:nvPr/>
        </p:nvSpPr>
        <p:spPr>
          <a:xfrm>
            <a:off x="3325090" y="387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EMPATHY MAP FOR INDUSTRY PROFESSIONALS</a:t>
            </a:r>
          </a:p>
        </p:txBody>
      </p:sp>
    </p:spTree>
    <p:extLst>
      <p:ext uri="{BB962C8B-B14F-4D97-AF65-F5344CB8AC3E}">
        <p14:creationId xmlns:p14="http://schemas.microsoft.com/office/powerpoint/2010/main" val="110217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AF5EA-20C5-DF43-9A6A-8D5FB5618298}"/>
              </a:ext>
            </a:extLst>
          </p:cNvPr>
          <p:cNvSpPr txBox="1"/>
          <p:nvPr/>
        </p:nvSpPr>
        <p:spPr>
          <a:xfrm>
            <a:off x="1662545" y="1637299"/>
            <a:ext cx="9102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Complexity of Logic Design</a:t>
            </a:r>
            <a:r>
              <a:rPr lang="en-US" b="1" dirty="0">
                <a:latin typeface="Söhne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Carry-lookahead adders involve intricate logic design and can be challenging for students who are still grasping the basics of digital circuit design.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5604E-1D42-2360-5269-0B5DCEF6C7F8}"/>
              </a:ext>
            </a:extLst>
          </p:cNvPr>
          <p:cNvSpPr txBox="1"/>
          <p:nvPr/>
        </p:nvSpPr>
        <p:spPr>
          <a:xfrm>
            <a:off x="1662545" y="2787226"/>
            <a:ext cx="8797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Boolean Algebra and Logic Gates: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Students may struggle with Boolean algebra and the implementation of logic gates 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15957-D36B-68A1-DF99-9376DCC6ECCE}"/>
              </a:ext>
            </a:extLst>
          </p:cNvPr>
          <p:cNvSpPr txBox="1"/>
          <p:nvPr/>
        </p:nvSpPr>
        <p:spPr>
          <a:xfrm>
            <a:off x="1662545" y="3895635"/>
            <a:ext cx="8797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Understanding the Principle and fundamentals: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fundamental principle behind a combinational circuits such as adders and subtractors.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F7249-BA31-F17F-2621-5930FE08DF07}"/>
              </a:ext>
            </a:extLst>
          </p:cNvPr>
          <p:cNvSpPr txBox="1"/>
          <p:nvPr/>
        </p:nvSpPr>
        <p:spPr>
          <a:xfrm>
            <a:off x="1662543" y="4957878"/>
            <a:ext cx="8617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Applications in Arithmetic Operations: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Understanding how adders are used in arithmetic operations, such as addition and subtraction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D96BB-A400-75B1-28BB-6E2201FEC173}"/>
              </a:ext>
            </a:extLst>
          </p:cNvPr>
          <p:cNvSpPr txBox="1"/>
          <p:nvPr/>
        </p:nvSpPr>
        <p:spPr>
          <a:xfrm>
            <a:off x="4031672" y="969818"/>
            <a:ext cx="444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77311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44CC23-2D4E-D4F2-672D-C4B0FE37E759}"/>
              </a:ext>
            </a:extLst>
          </p:cNvPr>
          <p:cNvSpPr txBox="1"/>
          <p:nvPr/>
        </p:nvSpPr>
        <p:spPr>
          <a:xfrm>
            <a:off x="3048000" y="10243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POINT OF 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399309" y="1720426"/>
            <a:ext cx="9587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STUDENTS</a:t>
            </a:r>
            <a:endParaRPr lang="en-US" b="1" dirty="0">
              <a:solidFill>
                <a:schemeClr val="accent2"/>
              </a:solidFill>
            </a:endParaRP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Students pursuing studies in electrical engineering, computer science, or related fields.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399309" y="287816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r>
              <a:rPr lang="en-US" dirty="0"/>
              <a:t>Clear understanding of combinational circuits concepts.</a:t>
            </a:r>
          </a:p>
          <a:p>
            <a:r>
              <a:rPr lang="en-US" dirty="0"/>
              <a:t>Engaging and interactive learning experiences.</a:t>
            </a:r>
          </a:p>
          <a:p>
            <a:r>
              <a:rPr lang="en-US" dirty="0"/>
              <a:t>Practical applications of theoretical knowledge.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399309" y="4602540"/>
            <a:ext cx="95873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Students desire a learning environment that combines theoretical knowledge with hands-on experiences.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Interactive simulations or physical prototyping would enhance comprehension.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Real-world examples and applications can significantly increase motivation and interest.</a:t>
            </a:r>
          </a:p>
        </p:txBody>
      </p:sp>
    </p:spTree>
    <p:extLst>
      <p:ext uri="{BB962C8B-B14F-4D97-AF65-F5344CB8AC3E}">
        <p14:creationId xmlns:p14="http://schemas.microsoft.com/office/powerpoint/2010/main" val="349591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440872" y="709044"/>
            <a:ext cx="10183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</a:t>
            </a:r>
            <a:r>
              <a:rPr lang="en-US" b="1" dirty="0">
                <a:solidFill>
                  <a:schemeClr val="accent2"/>
                </a:solidFill>
              </a:rPr>
              <a:t>EDUCATORS/INSTRUCTORS</a:t>
            </a: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Educators and instructors responsible for teaching courses in digital electronics or related subjects.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440873" y="1866781"/>
            <a:ext cx="9407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teaching tools and methods for conveying combinational circuits concepts.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that cater to diverse learning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Assessment tools to measure student comprehension.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440873" y="3591158"/>
            <a:ext cx="975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Educators seek versatile teaching materials that accommodate different learning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Time constraints necessitate efficient tools that balance depth of understanding with practicality.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Assessment tools should gauge both theoretical understanding and practical problem-solving skills..</a:t>
            </a:r>
          </a:p>
        </p:txBody>
      </p:sp>
    </p:spTree>
    <p:extLst>
      <p:ext uri="{BB962C8B-B14F-4D97-AF65-F5344CB8AC3E}">
        <p14:creationId xmlns:p14="http://schemas.microsoft.com/office/powerpoint/2010/main" val="422363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8977B-646B-A15E-5D49-27DA576A4CFB}"/>
              </a:ext>
            </a:extLst>
          </p:cNvPr>
          <p:cNvSpPr txBox="1"/>
          <p:nvPr/>
        </p:nvSpPr>
        <p:spPr>
          <a:xfrm>
            <a:off x="1440872" y="709044"/>
            <a:ext cx="10183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USER : </a:t>
            </a:r>
            <a:r>
              <a:rPr lang="en-US" b="1" dirty="0">
                <a:solidFill>
                  <a:schemeClr val="accent2"/>
                </a:solidFill>
              </a:rPr>
              <a:t>INDUSTRY PROFESSIONALS</a:t>
            </a:r>
          </a:p>
          <a:p>
            <a:pPr algn="l"/>
            <a:endParaRPr lang="en-US" b="1" i="0" dirty="0">
              <a:solidFill>
                <a:schemeClr val="accent2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</a:rPr>
              <a:t>Professionals working in industries related to digital design, hardware development, or electronic systems.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7E551-9B31-5F81-5D2F-A66041AF03E7}"/>
              </a:ext>
            </a:extLst>
          </p:cNvPr>
          <p:cNvSpPr txBox="1"/>
          <p:nvPr/>
        </p:nvSpPr>
        <p:spPr>
          <a:xfrm>
            <a:off x="1440872" y="1959114"/>
            <a:ext cx="94072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Need: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Graduates with practical knowledge and problem-solving skills in combinational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 with educational institutions to bridge the gap between academia and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learning opportunities for industry professionals.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B4986-671E-74C9-DD80-6002F7789A99}"/>
              </a:ext>
            </a:extLst>
          </p:cNvPr>
          <p:cNvSpPr txBox="1"/>
          <p:nvPr/>
        </p:nvSpPr>
        <p:spPr>
          <a:xfrm>
            <a:off x="1440872" y="4040180"/>
            <a:ext cx="975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accent2"/>
                </a:solidFill>
                <a:effectLst/>
              </a:rPr>
              <a:t>Insights: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Industry professionals value graduates with hands-on experience in combinational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Collaboration with educational institutions can enhance the relevance of coursework.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Continuous learning platforms are essential for professionals to stay updated on emerging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72889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1EB58F-7059-6F93-0D50-3BB54917F04F}"/>
              </a:ext>
            </a:extLst>
          </p:cNvPr>
          <p:cNvSpPr txBox="1"/>
          <p:nvPr/>
        </p:nvSpPr>
        <p:spPr>
          <a:xfrm>
            <a:off x="3532909" y="443345"/>
            <a:ext cx="486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POV TABLE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1E2987-A677-818C-2C37-AC8366657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17126"/>
              </p:ext>
            </p:extLst>
          </p:nvPr>
        </p:nvGraphicFramePr>
        <p:xfrm>
          <a:off x="438727" y="1304439"/>
          <a:ext cx="11365348" cy="497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337">
                  <a:extLst>
                    <a:ext uri="{9D8B030D-6E8A-4147-A177-3AD203B41FA5}">
                      <a16:colId xmlns:a16="http://schemas.microsoft.com/office/drawing/2014/main" val="3881667298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2684376135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1737022419"/>
                    </a:ext>
                  </a:extLst>
                </a:gridCol>
                <a:gridCol w="2841337">
                  <a:extLst>
                    <a:ext uri="{9D8B030D-6E8A-4147-A177-3AD203B41FA5}">
                      <a16:colId xmlns:a16="http://schemas.microsoft.com/office/drawing/2014/main" val="3980451064"/>
                    </a:ext>
                  </a:extLst>
                </a:gridCol>
              </a:tblGrid>
              <a:tr h="730975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40507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b="1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Clear understanding of combinational circuits concepts, engaging learning experiences, and practical applications.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Traditional teaching methods may not fully engage students or provide real-world applications.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Students desire a learning environment that combines theoretical knowledge with hands-on experiences.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28235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effectLst/>
                          <a:latin typeface="Söhne"/>
                        </a:rPr>
                        <a:t>Educators/Instructors</a:t>
                      </a:r>
                      <a:r>
                        <a:rPr lang="en-US" sz="1800" b="1" dirty="0">
                          <a:latin typeface="Söhne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Effective teaching tools and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Balancing theoretical knowledge with practical application in a limited timeframe.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Educators seek versatile teaching materials that accommodate different learning styles.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21935"/>
                  </a:ext>
                </a:extLst>
              </a:tr>
              <a:tr h="1413565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effectLst/>
                          <a:latin typeface="Söhne"/>
                        </a:rPr>
                        <a:t>Industry Professionals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Graduates with practical knowledge and problem-solving skills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Graduates entering the workforce may lack practical skills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 professionals value graduates with hands-on experience in combinational circuits.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882B-AF85-4D67-78C6-5D409188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441" y="802749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F27D2-E6DD-A5FC-D16B-7A501B622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3709" y="1465689"/>
            <a:ext cx="6400800" cy="3657600"/>
          </a:xfrm>
        </p:spPr>
        <p:txBody>
          <a:bodyPr>
            <a:norm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Design thinking is a human-centric approach to problem-solving that encourages empathy, creativity, and iterative solutions. In this design thinking project, we focused on </a:t>
            </a:r>
            <a:r>
              <a:rPr lang="en-US" sz="1800" kern="100" dirty="0">
                <a:solidFill>
                  <a:schemeClr val="accent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combinational circuits AND ITS APPLICATIONS</a:t>
            </a:r>
            <a:r>
              <a:rPr lang="en-US" sz="1800" kern="100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gain insights into student perspectives, needs, and challenges during the empathy phase.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48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2954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make learning about combinational circuits more engaging and practical for students?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enhance students' understanding of combinational circuits through real-world applications and examples?</a:t>
            </a:r>
            <a:endParaRPr lang="en-US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HMW facilitate hands-on experiences that allow students to convert abstract circuit concepts into tangible solutions?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EDUCATORS/INSTRUCTORS</a:t>
            </a:r>
          </a:p>
          <a:p>
            <a:pPr>
              <a:lnSpc>
                <a:spcPct val="150000"/>
              </a:lnSpc>
            </a:pPr>
            <a:endParaRPr lang="en-US" b="1" i="0" dirty="0">
              <a:solidFill>
                <a:schemeClr val="accent2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design curriculum and teaching methods that effectively convey the concept of combinational circuits to students of varying backgrounds and learning styles?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integrate real-world case studies and industry applications into combinational circuits courses to make them more relevant and engaging?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develop tools or resources that help instructors visualize and demonstrate complex combinational circuit concepts in an intuitive way?</a:t>
            </a:r>
          </a:p>
        </p:txBody>
      </p:sp>
    </p:spTree>
    <p:extLst>
      <p:ext uri="{BB962C8B-B14F-4D97-AF65-F5344CB8AC3E}">
        <p14:creationId xmlns:p14="http://schemas.microsoft.com/office/powerpoint/2010/main" val="353988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5B72A-3219-5DD5-337A-8A9B2A933BF1}"/>
              </a:ext>
            </a:extLst>
          </p:cNvPr>
          <p:cNvSpPr txBox="1"/>
          <p:nvPr/>
        </p:nvSpPr>
        <p:spPr>
          <a:xfrm>
            <a:off x="3325091" y="471055"/>
            <a:ext cx="554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HOW MIGHT WE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3FA57-BE3A-4A42-D040-C23120CA55CC}"/>
              </a:ext>
            </a:extLst>
          </p:cNvPr>
          <p:cNvSpPr txBox="1"/>
          <p:nvPr/>
        </p:nvSpPr>
        <p:spPr>
          <a:xfrm>
            <a:off x="1288473" y="1832053"/>
            <a:ext cx="9975272" cy="378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0" dirty="0">
                <a:solidFill>
                  <a:schemeClr val="accent2"/>
                </a:solidFill>
                <a:effectLst/>
              </a:rPr>
              <a:t>INDUSTRY PROFESSIONALS</a:t>
            </a:r>
          </a:p>
          <a:p>
            <a:pPr>
              <a:lnSpc>
                <a:spcPct val="150000"/>
              </a:lnSpc>
            </a:pPr>
            <a:endParaRPr lang="en-US" b="1" i="0" dirty="0">
              <a:solidFill>
                <a:schemeClr val="accent2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bridge the gap between theoretical knowledge of combinational circuits and practical applications in the industry?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facilitate a seamless transition for students from academic learning to applying combinational circuit concepts in real-world industry scenarios?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HMW create platforms or initiatives that encourage collaboration between industry professionals and students to solve real-world problems using combinational circuit principles?</a:t>
            </a:r>
          </a:p>
        </p:txBody>
      </p:sp>
    </p:spTree>
    <p:extLst>
      <p:ext uri="{BB962C8B-B14F-4D97-AF65-F5344CB8AC3E}">
        <p14:creationId xmlns:p14="http://schemas.microsoft.com/office/powerpoint/2010/main" val="425872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5855" y="1041400"/>
            <a:ext cx="54864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3EDF6E73-E67E-60F6-1015-54DCEBE6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9150" y="6771986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B6730A-E2D4-A940-33C7-0D55A9FD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877" y="1421966"/>
            <a:ext cx="6339840" cy="587216"/>
          </a:xfrm>
        </p:spPr>
        <p:txBody>
          <a:bodyPr>
            <a:normAutofit/>
          </a:bodyPr>
          <a:lstStyle/>
          <a:p>
            <a:r>
              <a:rPr lang="en-US" sz="2800" dirty="0"/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E0CF-7752-2975-5BA3-16C7C773CD59}"/>
              </a:ext>
            </a:extLst>
          </p:cNvPr>
          <p:cNvSpPr txBox="1"/>
          <p:nvPr/>
        </p:nvSpPr>
        <p:spPr>
          <a:xfrm>
            <a:off x="1573877" y="2009182"/>
            <a:ext cx="917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primary goal was to understand how students perceive and experience learning about Carry Look-Ahead Adders and to identify areas where they face difficulties.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E5BB7-76D8-784B-E1EF-E260955DD5E6}"/>
              </a:ext>
            </a:extLst>
          </p:cNvPr>
          <p:cNvSpPr txBox="1"/>
          <p:nvPr/>
        </p:nvSpPr>
        <p:spPr>
          <a:xfrm>
            <a:off x="1573877" y="2967335"/>
            <a:ext cx="3906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STAKE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HOLDERS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554AF-8841-1FF9-7B4D-561CBCBD6DE4}"/>
              </a:ext>
            </a:extLst>
          </p:cNvPr>
          <p:cNvSpPr txBox="1"/>
          <p:nvPr/>
        </p:nvSpPr>
        <p:spPr>
          <a:xfrm>
            <a:off x="1573877" y="3740822"/>
            <a:ext cx="62345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Students : </a:t>
            </a:r>
            <a:r>
              <a:rPr lang="en-US" sz="2000" i="0" dirty="0">
                <a:effectLst/>
                <a:latin typeface="Söhne"/>
              </a:rPr>
              <a:t>Primary beneficiaries of the project.</a:t>
            </a:r>
          </a:p>
          <a:p>
            <a:r>
              <a:rPr lang="en-US" sz="2000" b="1" i="0" dirty="0">
                <a:effectLst/>
                <a:latin typeface="Söhne"/>
              </a:rPr>
              <a:t>Educators/Instructors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Play a key role in the learning process.</a:t>
            </a:r>
            <a:endParaRPr lang="en-US" sz="2000" b="1" dirty="0">
              <a:latin typeface="Söhne"/>
            </a:endParaRPr>
          </a:p>
          <a:p>
            <a:r>
              <a:rPr lang="en-US" sz="2000" b="1" i="0" dirty="0">
                <a:effectLst/>
                <a:latin typeface="Söhne"/>
              </a:rPr>
              <a:t>Developers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Can provide guidance on integrating new learning     materials into educational programs.</a:t>
            </a:r>
            <a:endParaRPr lang="en-US" sz="2000" b="1" i="0" dirty="0">
              <a:effectLst/>
              <a:latin typeface="Söhne"/>
            </a:endParaRPr>
          </a:p>
          <a:p>
            <a:r>
              <a:rPr lang="en-US" sz="2000" b="1" i="0" dirty="0">
                <a:effectLst/>
                <a:latin typeface="Söhne"/>
              </a:rPr>
              <a:t>Industry Professionals</a:t>
            </a:r>
            <a:r>
              <a:rPr lang="en-US" sz="2000" b="1" dirty="0">
                <a:latin typeface="Söhne"/>
              </a:rPr>
              <a:t> : </a:t>
            </a:r>
            <a:r>
              <a:rPr lang="en-US" sz="2000" b="0" i="0" dirty="0">
                <a:effectLst/>
                <a:latin typeface="Söhne"/>
              </a:rPr>
              <a:t>Have an interest in the practical application of knowledge.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FD860-6906-9C2C-921A-6D1079D9187D}"/>
              </a:ext>
            </a:extLst>
          </p:cNvPr>
          <p:cNvSpPr txBox="1"/>
          <p:nvPr/>
        </p:nvSpPr>
        <p:spPr>
          <a:xfrm>
            <a:off x="4350327" y="340585"/>
            <a:ext cx="494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EMPATHY PHASE</a:t>
            </a:r>
          </a:p>
        </p:txBody>
      </p:sp>
    </p:spTree>
    <p:extLst>
      <p:ext uri="{BB962C8B-B14F-4D97-AF65-F5344CB8AC3E}">
        <p14:creationId xmlns:p14="http://schemas.microsoft.com/office/powerpoint/2010/main" val="321862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491" y="953943"/>
            <a:ext cx="6800850" cy="132588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1F6E35-A14F-8202-ECE5-21D033E46208}"/>
              </a:ext>
            </a:extLst>
          </p:cNvPr>
          <p:cNvSpPr txBox="1"/>
          <p:nvPr/>
        </p:nvSpPr>
        <p:spPr>
          <a:xfrm>
            <a:off x="4620491" y="1942189"/>
            <a:ext cx="6109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conducted a survey (Online &amp; Offline) targeting students with varying levels of familiarity with digital logic concepts. The survey included questions about their background, understanding of CLA, learning resources, challenges faced, and preferences for additional support.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AD3DE-1F89-4117-ED4E-54C5374018F3}"/>
              </a:ext>
            </a:extLst>
          </p:cNvPr>
          <p:cNvSpPr txBox="1"/>
          <p:nvPr/>
        </p:nvSpPr>
        <p:spPr>
          <a:xfrm>
            <a:off x="4620491" y="3980363"/>
            <a:ext cx="6109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Students – 50</a:t>
            </a:r>
          </a:p>
          <a:p>
            <a:r>
              <a:rPr lang="en-US" b="1" dirty="0">
                <a:solidFill>
                  <a:schemeClr val="bg1"/>
                </a:solidFill>
              </a:rPr>
              <a:t>Alumni - 5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Students from other colleges - 20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17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32938274-D70C-D792-661A-13E0CAC6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5" y="746413"/>
            <a:ext cx="4363150" cy="2440132"/>
          </a:xfrm>
          <a:prstGeom prst="rect">
            <a:avLst/>
          </a:prstGeom>
        </p:spPr>
      </p:pic>
      <p:pic>
        <p:nvPicPr>
          <p:cNvPr id="20" name="Picture 19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EBF3EFAC-3867-9334-9AD7-B18A8DB3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55" y="3705710"/>
            <a:ext cx="4769426" cy="2685010"/>
          </a:xfrm>
          <a:prstGeom prst="rect">
            <a:avLst/>
          </a:prstGeom>
        </p:spPr>
      </p:pic>
      <p:pic>
        <p:nvPicPr>
          <p:cNvPr id="3" name="Picture 2" descr="Two men standing outside looking at each other&#10;&#10;Description automatically generated">
            <a:extLst>
              <a:ext uri="{FF2B5EF4-FFF2-40B4-BE49-F238E27FC236}">
                <a16:creationId xmlns:a16="http://schemas.microsoft.com/office/drawing/2014/main" id="{C917E85E-8C5D-5461-A279-D81C6310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8" y="570294"/>
            <a:ext cx="4653377" cy="2616251"/>
          </a:xfrm>
          <a:prstGeom prst="rect">
            <a:avLst/>
          </a:prstGeom>
        </p:spPr>
      </p:pic>
      <p:pic>
        <p:nvPicPr>
          <p:cNvPr id="5" name="Picture 4" descr="A group of men talking to each other&#10;&#10;Description automatically generated">
            <a:extLst>
              <a:ext uri="{FF2B5EF4-FFF2-40B4-BE49-F238E27FC236}">
                <a16:creationId xmlns:a16="http://schemas.microsoft.com/office/drawing/2014/main" id="{FFD5EF49-1B4A-EBD8-ABBA-A3208C8B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55" y="3848179"/>
            <a:ext cx="4461140" cy="2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5AAD6770-2D63-7F42-917C-CF4690B6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569711"/>
            <a:ext cx="4654423" cy="2616835"/>
          </a:xfrm>
          <a:prstGeom prst="rect">
            <a:avLst/>
          </a:prstGeom>
        </p:spPr>
      </p:pic>
      <p:pic>
        <p:nvPicPr>
          <p:cNvPr id="7" name="Picture 6" descr="A screenshot of a video call&#10;&#10;Description automatically generated">
            <a:extLst>
              <a:ext uri="{FF2B5EF4-FFF2-40B4-BE49-F238E27FC236}">
                <a16:creationId xmlns:a16="http://schemas.microsoft.com/office/drawing/2014/main" id="{7A873920-F7DC-4866-52BC-29AD5269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86546"/>
            <a:ext cx="4974775" cy="27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8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phone and a child standing next to a stone wall&#10;&#10;Description automatically generated">
            <a:extLst>
              <a:ext uri="{FF2B5EF4-FFF2-40B4-BE49-F238E27FC236}">
                <a16:creationId xmlns:a16="http://schemas.microsoft.com/office/drawing/2014/main" id="{7E2B6987-D679-DC87-DBA5-7972A309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374072"/>
            <a:ext cx="4137892" cy="2327564"/>
          </a:xfrm>
          <a:prstGeom prst="rect">
            <a:avLst/>
          </a:prstGeom>
        </p:spPr>
      </p:pic>
      <p:pic>
        <p:nvPicPr>
          <p:cNvPr id="7" name="Picture 6" descr="Two men standing in a room&#10;&#10;Description automatically generated">
            <a:extLst>
              <a:ext uri="{FF2B5EF4-FFF2-40B4-BE49-F238E27FC236}">
                <a16:creationId xmlns:a16="http://schemas.microsoft.com/office/drawing/2014/main" id="{E3D0B9C4-08D5-F4AC-89F0-22E51A71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687" y="2867891"/>
            <a:ext cx="2857500" cy="3810000"/>
          </a:xfrm>
          <a:prstGeom prst="rect">
            <a:avLst/>
          </a:prstGeom>
        </p:spPr>
      </p:pic>
      <p:pic>
        <p:nvPicPr>
          <p:cNvPr id="9" name="Picture 8" descr="Two men standing in a hallway&#10;&#10;Description automatically generated">
            <a:extLst>
              <a:ext uri="{FF2B5EF4-FFF2-40B4-BE49-F238E27FC236}">
                <a16:creationId xmlns:a16="http://schemas.microsoft.com/office/drawing/2014/main" id="{96402FF7-37A4-CC72-950B-3A8492A8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68" y="3046330"/>
            <a:ext cx="6056196" cy="3404953"/>
          </a:xfrm>
          <a:prstGeom prst="rect">
            <a:avLst/>
          </a:prstGeom>
        </p:spPr>
      </p:pic>
      <p:pic>
        <p:nvPicPr>
          <p:cNvPr id="4" name="Picture 3" descr="A person and person standing on a brick path&#10;&#10;Description automatically generated">
            <a:extLst>
              <a:ext uri="{FF2B5EF4-FFF2-40B4-BE49-F238E27FC236}">
                <a16:creationId xmlns:a16="http://schemas.microsoft.com/office/drawing/2014/main" id="{CB23FD61-DF5F-B8F4-AD40-8049403D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06" y="167327"/>
            <a:ext cx="3600752" cy="27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2F5D44-F3E7-4917-B2F7-31AFADC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38DAE-B2C4-75DE-CFAA-FD428EB0DE19}"/>
              </a:ext>
            </a:extLst>
          </p:cNvPr>
          <p:cNvSpPr txBox="1"/>
          <p:nvPr/>
        </p:nvSpPr>
        <p:spPr>
          <a:xfrm>
            <a:off x="1607127" y="387927"/>
            <a:ext cx="73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QUESTIONNAIRE FOR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41409-FB09-95CF-DF88-94A6EC326116}"/>
              </a:ext>
            </a:extLst>
          </p:cNvPr>
          <p:cNvSpPr txBox="1"/>
          <p:nvPr/>
        </p:nvSpPr>
        <p:spPr>
          <a:xfrm>
            <a:off x="346364" y="1052945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On a scale of 1 to 5, how would you rate your current understanding of combinational circuits?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What specific topics or concepts related to combinational circuits do you find most challenging or interesting?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How do you prefer to learn about combinational circuits?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Are there specific resources or tools you find helpful in understanding combinational circuits? (e.g., textbooks, online platforms,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On a scale of 1 to 5, how familiar are you with real-world applications of combinational circuits?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What improvements or additions would you like to see in the way combinational circuits are taught or presented?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Do you have any suggestions for incorporating real-world applications of combinational circuits into the curriculum?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0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urple rectangular bar graph&#10;&#10;Description automatically generated">
            <a:extLst>
              <a:ext uri="{FF2B5EF4-FFF2-40B4-BE49-F238E27FC236}">
                <a16:creationId xmlns:a16="http://schemas.microsoft.com/office/drawing/2014/main" id="{197B146D-461B-7762-B0F1-0FD54F64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92" y="1052304"/>
            <a:ext cx="6819372" cy="2009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F75167-4F87-B7F7-0171-00C93DB4B649}"/>
              </a:ext>
            </a:extLst>
          </p:cNvPr>
          <p:cNvSpPr txBox="1"/>
          <p:nvPr/>
        </p:nvSpPr>
        <p:spPr>
          <a:xfrm>
            <a:off x="1202410" y="420376"/>
            <a:ext cx="77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do you prefer to learn about combinational circuits?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17936-0EA1-6BA2-3ABF-2DED5D172F2E}"/>
              </a:ext>
            </a:extLst>
          </p:cNvPr>
          <p:cNvSpPr txBox="1"/>
          <p:nvPr/>
        </p:nvSpPr>
        <p:spPr>
          <a:xfrm>
            <a:off x="1299392" y="3217715"/>
            <a:ext cx="7706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Did you find any application of Carry-Look Ahead Adders in any of your related activities or projects?</a:t>
            </a:r>
          </a:p>
        </p:txBody>
      </p:sp>
      <p:pic>
        <p:nvPicPr>
          <p:cNvPr id="37" name="Picture 36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3F957CBE-168D-3373-0AAB-6AD12DDB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92" y="4019906"/>
            <a:ext cx="6666972" cy="25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" id="{F7F8C356-31EF-4F77-9327-20EDE6871B3D}" vid="{7DADADB3-66BB-48D3-AA25-3DEAB7CA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0DA2CF-4896-4B03-AE27-7F4BBB1B6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19A930-1B99-4E6A-8FC0-F4EC96DB90C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{FF848027-D22C-4B47-9F1D-86CF373F9365}tf33968143_win32</Template>
  <TotalTime>1183</TotalTime>
  <Words>1129</Words>
  <Application>Microsoft Office PowerPoint</Application>
  <PresentationFormat>Widescreen</PresentationFormat>
  <Paragraphs>140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Calibri</vt:lpstr>
      <vt:lpstr>Söhne</vt:lpstr>
      <vt:lpstr>Office Theme</vt:lpstr>
      <vt:lpstr>PowerPoint Presentation</vt:lpstr>
      <vt:lpstr>INTRODUCTION</vt:lpstr>
      <vt:lpstr>Objective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ujjwalyadav3342@gmail.com</dc:creator>
  <cp:lastModifiedBy>FNU LNU</cp:lastModifiedBy>
  <cp:revision>15</cp:revision>
  <dcterms:created xsi:type="dcterms:W3CDTF">2024-01-17T08:27:26Z</dcterms:created>
  <dcterms:modified xsi:type="dcterms:W3CDTF">2024-01-30T16:16:04Z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2024-01-24T09:54:09Z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308260a5-ceff-47d7-9c09-b2fc8415dfaf</vt:lpwstr>
  </property>
  <property fmtid="{D5CDD505-2E9C-101B-9397-08002B2CF9AE}" pid="9" name="MSIP_Label_defa4170-0d19-0005-0004-bc88714345d2_ActionId">
    <vt:lpwstr>49d35039-bbe2-4651-a31f-4474e60f1b83</vt:lpwstr>
  </property>
  <property fmtid="{D5CDD505-2E9C-101B-9397-08002B2CF9AE}" pid="10" name="MSIP_Label_defa4170-0d19-0005-0004-bc88714345d2_ContentBits">
    <vt:lpwstr>0</vt:lpwstr>
  </property>
</Properties>
</file>